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3"/>
  </p:notesMasterIdLst>
  <p:sldIdLst>
    <p:sldId id="256" r:id="rId5"/>
    <p:sldId id="258" r:id="rId6"/>
    <p:sldId id="257" r:id="rId7"/>
    <p:sldId id="265" r:id="rId8"/>
    <p:sldId id="260" r:id="rId9"/>
    <p:sldId id="264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>
      <p:cViewPr varScale="1">
        <p:scale>
          <a:sx n="104" d="100"/>
          <a:sy n="104" d="100"/>
        </p:scale>
        <p:origin x="-1032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viewProps" Target="viewProp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46704-A3AF-41C9-B35C-A3C7D49AC1D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89F8CF-DF16-4045-8112-2C907402528F}">
      <dgm:prSet/>
      <dgm:spPr/>
      <dgm:t>
        <a:bodyPr/>
        <a:lstStyle/>
        <a:p>
          <a:pPr rtl="0"/>
          <a:r>
            <a:rPr lang="en-US" dirty="0"/>
            <a:t>ASTM</a:t>
          </a:r>
          <a:endParaRPr lang="ru-RU" dirty="0"/>
        </a:p>
      </dgm:t>
    </dgm:pt>
    <dgm:pt modelId="{F168182B-547B-45A1-A118-0326CB0F001C}" type="parTrans" cxnId="{91CBEC35-2C12-424A-BA22-F33080A828F2}">
      <dgm:prSet/>
      <dgm:spPr/>
      <dgm:t>
        <a:bodyPr/>
        <a:lstStyle/>
        <a:p>
          <a:endParaRPr lang="ru-RU"/>
        </a:p>
      </dgm:t>
    </dgm:pt>
    <dgm:pt modelId="{103CB4C4-E245-4028-9EA4-8D0416A18CA0}" type="sibTrans" cxnId="{91CBEC35-2C12-424A-BA22-F33080A828F2}">
      <dgm:prSet/>
      <dgm:spPr/>
      <dgm:t>
        <a:bodyPr/>
        <a:lstStyle/>
        <a:p>
          <a:endParaRPr lang="ru-RU"/>
        </a:p>
      </dgm:t>
    </dgm:pt>
    <dgm:pt modelId="{62402B79-230C-413F-A1A4-A493E2AF06A6}">
      <dgm:prSet/>
      <dgm:spPr/>
      <dgm:t>
        <a:bodyPr/>
        <a:lstStyle/>
        <a:p>
          <a:pPr rtl="0"/>
          <a:r>
            <a:rPr lang="ru-RU"/>
            <a:t>Сырьевой ГФУ «коммерческий»</a:t>
          </a:r>
        </a:p>
      </dgm:t>
    </dgm:pt>
    <dgm:pt modelId="{58442B13-3940-4076-B6FE-F33035A885C6}" type="parTrans" cxnId="{0E33F10D-84D8-4DD6-9E6B-50264B37A4A6}">
      <dgm:prSet/>
      <dgm:spPr/>
      <dgm:t>
        <a:bodyPr/>
        <a:lstStyle/>
        <a:p>
          <a:endParaRPr lang="ru-RU"/>
        </a:p>
      </dgm:t>
    </dgm:pt>
    <dgm:pt modelId="{8BD05462-4DE2-40C4-BDAA-2871AB3ED983}" type="sibTrans" cxnId="{0E33F10D-84D8-4DD6-9E6B-50264B37A4A6}">
      <dgm:prSet/>
      <dgm:spPr/>
      <dgm:t>
        <a:bodyPr/>
        <a:lstStyle/>
        <a:p>
          <a:endParaRPr lang="ru-RU"/>
        </a:p>
      </dgm:t>
    </dgm:pt>
    <dgm:pt modelId="{58A89BA7-264D-43C9-836A-72DABD926237}">
      <dgm:prSet/>
      <dgm:spPr/>
      <dgm:t>
        <a:bodyPr/>
        <a:lstStyle/>
        <a:p>
          <a:pPr rtl="0"/>
          <a:r>
            <a:rPr lang="en-US" b="1"/>
            <a:t>U-232</a:t>
          </a:r>
          <a:r>
            <a:rPr lang="en-US"/>
            <a:t> = </a:t>
          </a:r>
          <a:r>
            <a:rPr lang="ru-RU"/>
            <a:t>0,00001</a:t>
          </a:r>
          <a:r>
            <a:rPr lang="en-US"/>
            <a:t> </a:t>
          </a:r>
          <a:r>
            <a:rPr lang="ru-RU"/>
            <a:t>мкг/г(</a:t>
          </a:r>
          <a:r>
            <a:rPr lang="en-US"/>
            <a:t>U</a:t>
          </a:r>
          <a:r>
            <a:rPr lang="ru-RU"/>
            <a:t>)</a:t>
          </a:r>
        </a:p>
      </dgm:t>
    </dgm:pt>
    <dgm:pt modelId="{2685085C-321A-4F8B-AC36-F906C797F680}" type="parTrans" cxnId="{C8D35EF9-7CC5-4977-B83F-E5B547BAA89E}">
      <dgm:prSet/>
      <dgm:spPr/>
      <dgm:t>
        <a:bodyPr/>
        <a:lstStyle/>
        <a:p>
          <a:endParaRPr lang="ru-RU"/>
        </a:p>
      </dgm:t>
    </dgm:pt>
    <dgm:pt modelId="{A749062A-E971-4682-A099-DAA060B8B9FE}" type="sibTrans" cxnId="{C8D35EF9-7CC5-4977-B83F-E5B547BAA89E}">
      <dgm:prSet/>
      <dgm:spPr/>
      <dgm:t>
        <a:bodyPr/>
        <a:lstStyle/>
        <a:p>
          <a:endParaRPr lang="ru-RU"/>
        </a:p>
      </dgm:t>
    </dgm:pt>
    <dgm:pt modelId="{4559F3B7-6167-4522-A417-B4E79A2FCA1F}">
      <dgm:prSet/>
      <dgm:spPr/>
      <dgm:t>
        <a:bodyPr/>
        <a:lstStyle/>
        <a:p>
          <a:pPr rtl="0"/>
          <a:r>
            <a:rPr lang="en-US" b="1" dirty="0"/>
            <a:t>Pu-238,239,240+Np-237</a:t>
          </a:r>
          <a:r>
            <a:rPr lang="en-US" dirty="0"/>
            <a:t> = 3.3 </a:t>
          </a:r>
          <a:r>
            <a:rPr lang="ru-RU" dirty="0"/>
            <a:t>Бк/г</a:t>
          </a:r>
        </a:p>
      </dgm:t>
    </dgm:pt>
    <dgm:pt modelId="{0508E3D4-8342-4311-8738-2D4C54590935}" type="parTrans" cxnId="{28F7E121-678F-4567-AEFE-F4A4C66E3F8D}">
      <dgm:prSet/>
      <dgm:spPr/>
      <dgm:t>
        <a:bodyPr/>
        <a:lstStyle/>
        <a:p>
          <a:endParaRPr lang="ru-RU"/>
        </a:p>
      </dgm:t>
    </dgm:pt>
    <dgm:pt modelId="{6AE699B9-9676-4A28-B7DD-6969DB787B47}" type="sibTrans" cxnId="{28F7E121-678F-4567-AEFE-F4A4C66E3F8D}">
      <dgm:prSet/>
      <dgm:spPr/>
      <dgm:t>
        <a:bodyPr/>
        <a:lstStyle/>
        <a:p>
          <a:endParaRPr lang="ru-RU"/>
        </a:p>
      </dgm:t>
    </dgm:pt>
    <dgm:pt modelId="{D5ACAABF-BFBC-433B-BE49-C1E4A656E7B4}">
      <dgm:prSet/>
      <dgm:spPr/>
      <dgm:t>
        <a:bodyPr/>
        <a:lstStyle/>
        <a:p>
          <a:pPr rtl="0"/>
          <a:r>
            <a:rPr lang="ru-RU"/>
            <a:t>Обогащенный ГФУ «коммерческий»</a:t>
          </a:r>
        </a:p>
      </dgm:t>
    </dgm:pt>
    <dgm:pt modelId="{86031BCA-7AA7-431B-A45F-16179155B253}" type="parTrans" cxnId="{8D526DC6-D3BE-4061-B457-A9F4183086E6}">
      <dgm:prSet/>
      <dgm:spPr/>
      <dgm:t>
        <a:bodyPr/>
        <a:lstStyle/>
        <a:p>
          <a:endParaRPr lang="ru-RU"/>
        </a:p>
      </dgm:t>
    </dgm:pt>
    <dgm:pt modelId="{E288F993-88BC-4674-87B8-3D6C18E6220C}" type="sibTrans" cxnId="{8D526DC6-D3BE-4061-B457-A9F4183086E6}">
      <dgm:prSet/>
      <dgm:spPr/>
      <dgm:t>
        <a:bodyPr/>
        <a:lstStyle/>
        <a:p>
          <a:endParaRPr lang="ru-RU"/>
        </a:p>
      </dgm:t>
    </dgm:pt>
    <dgm:pt modelId="{280FA9D9-919C-4F7F-846E-57C99965F77E}">
      <dgm:prSet/>
      <dgm:spPr/>
      <dgm:t>
        <a:bodyPr/>
        <a:lstStyle/>
        <a:p>
          <a:pPr rtl="0"/>
          <a:r>
            <a:rPr lang="en-US" b="1"/>
            <a:t>U-232</a:t>
          </a:r>
          <a:r>
            <a:rPr lang="en-US"/>
            <a:t> = </a:t>
          </a:r>
          <a:r>
            <a:rPr lang="ru-RU"/>
            <a:t>0,0001</a:t>
          </a:r>
          <a:r>
            <a:rPr lang="en-US"/>
            <a:t> </a:t>
          </a:r>
          <a:r>
            <a:rPr lang="ru-RU"/>
            <a:t>мкг/г(</a:t>
          </a:r>
          <a:r>
            <a:rPr lang="en-US"/>
            <a:t>U</a:t>
          </a:r>
          <a:r>
            <a:rPr lang="ru-RU"/>
            <a:t>)</a:t>
          </a:r>
        </a:p>
      </dgm:t>
    </dgm:pt>
    <dgm:pt modelId="{15DA1C4C-5C30-4273-ADC5-4C115D55E104}" type="parTrans" cxnId="{E2DCF5FC-0581-4B26-99EE-D3AA1648DD78}">
      <dgm:prSet/>
      <dgm:spPr/>
      <dgm:t>
        <a:bodyPr/>
        <a:lstStyle/>
        <a:p>
          <a:endParaRPr lang="ru-RU"/>
        </a:p>
      </dgm:t>
    </dgm:pt>
    <dgm:pt modelId="{79E208CF-3378-4465-921A-B2802E2EA637}" type="sibTrans" cxnId="{E2DCF5FC-0581-4B26-99EE-D3AA1648DD78}">
      <dgm:prSet/>
      <dgm:spPr/>
      <dgm:t>
        <a:bodyPr/>
        <a:lstStyle/>
        <a:p>
          <a:endParaRPr lang="ru-RU"/>
        </a:p>
      </dgm:t>
    </dgm:pt>
    <dgm:pt modelId="{C370EAE2-067E-4A36-9015-A33A1F6FEB21}">
      <dgm:prSet/>
      <dgm:spPr/>
      <dgm:t>
        <a:bodyPr/>
        <a:lstStyle/>
        <a:p>
          <a:pPr rtl="0"/>
          <a:r>
            <a:rPr lang="en-US" b="1"/>
            <a:t>Pu-238,239,240+Np-237</a:t>
          </a:r>
          <a:r>
            <a:rPr lang="en-US"/>
            <a:t> </a:t>
          </a:r>
          <a:r>
            <a:rPr lang="ru-RU"/>
            <a:t>-</a:t>
          </a:r>
          <a:r>
            <a:rPr lang="en-US"/>
            <a:t> </a:t>
          </a:r>
          <a:r>
            <a:rPr lang="ru-RU"/>
            <a:t>отсутствие</a:t>
          </a:r>
        </a:p>
      </dgm:t>
    </dgm:pt>
    <dgm:pt modelId="{F44FD740-3D47-4E1D-991F-AEC9D1E51B2F}" type="parTrans" cxnId="{548DCEEE-AC95-42C9-9166-5B0EAE7E5692}">
      <dgm:prSet/>
      <dgm:spPr/>
      <dgm:t>
        <a:bodyPr/>
        <a:lstStyle/>
        <a:p>
          <a:endParaRPr lang="ru-RU"/>
        </a:p>
      </dgm:t>
    </dgm:pt>
    <dgm:pt modelId="{1F7FE899-EFDD-43D7-A22C-8AC498A88F99}" type="sibTrans" cxnId="{548DCEEE-AC95-42C9-9166-5B0EAE7E5692}">
      <dgm:prSet/>
      <dgm:spPr/>
      <dgm:t>
        <a:bodyPr/>
        <a:lstStyle/>
        <a:p>
          <a:endParaRPr lang="ru-RU"/>
        </a:p>
      </dgm:t>
    </dgm:pt>
    <dgm:pt modelId="{D2DF671B-16DB-4616-A903-18D84F7142F3}">
      <dgm:prSet/>
      <dgm:spPr/>
      <dgm:t>
        <a:bodyPr/>
        <a:lstStyle/>
        <a:p>
          <a:pPr rtl="0"/>
          <a:r>
            <a:rPr lang="en-US" b="1" dirty="0"/>
            <a:t>U-232</a:t>
          </a:r>
          <a:r>
            <a:rPr lang="en-US" dirty="0"/>
            <a:t> = </a:t>
          </a:r>
          <a:r>
            <a:rPr lang="ru-RU" dirty="0"/>
            <a:t>0,00</a:t>
          </a:r>
          <a:r>
            <a:rPr lang="en-US" dirty="0"/>
            <a:t>5 </a:t>
          </a:r>
          <a:r>
            <a:rPr lang="ru-RU" dirty="0"/>
            <a:t>мкг/г(</a:t>
          </a:r>
          <a:r>
            <a:rPr lang="en-US" dirty="0"/>
            <a:t>U</a:t>
          </a:r>
          <a:r>
            <a:rPr lang="ru-RU" dirty="0"/>
            <a:t>)</a:t>
          </a:r>
        </a:p>
      </dgm:t>
    </dgm:pt>
    <dgm:pt modelId="{2AD72598-48C4-48E8-8D07-2457013F7628}">
      <dgm:prSet/>
      <dgm:spPr/>
      <dgm:t>
        <a:bodyPr/>
        <a:lstStyle/>
        <a:p>
          <a:pPr rtl="0"/>
          <a:r>
            <a:rPr lang="ru-RU" dirty="0"/>
            <a:t>Сырьевой ГФУ «регенерированный»</a:t>
          </a:r>
        </a:p>
      </dgm:t>
    </dgm:pt>
    <dgm:pt modelId="{6B2CCD10-53FE-44C8-ACDF-69800668C31D}" type="sibTrans" cxnId="{9AC7524A-F8AF-4014-ADBA-AA2A8DABC244}">
      <dgm:prSet/>
      <dgm:spPr/>
      <dgm:t>
        <a:bodyPr/>
        <a:lstStyle/>
        <a:p>
          <a:endParaRPr lang="ru-RU"/>
        </a:p>
      </dgm:t>
    </dgm:pt>
    <dgm:pt modelId="{A3D85B39-1A42-4BB9-85E3-BD6E582984F9}" type="parTrans" cxnId="{9AC7524A-F8AF-4014-ADBA-AA2A8DABC244}">
      <dgm:prSet/>
      <dgm:spPr/>
      <dgm:t>
        <a:bodyPr/>
        <a:lstStyle/>
        <a:p>
          <a:endParaRPr lang="ru-RU"/>
        </a:p>
      </dgm:t>
    </dgm:pt>
    <dgm:pt modelId="{737138A1-2704-4A3E-B68F-201B9E352E1B}" type="sibTrans" cxnId="{4A657640-77CD-4E5B-9FB5-48E51BE8019E}">
      <dgm:prSet/>
      <dgm:spPr/>
      <dgm:t>
        <a:bodyPr/>
        <a:lstStyle/>
        <a:p>
          <a:endParaRPr lang="ru-RU"/>
        </a:p>
      </dgm:t>
    </dgm:pt>
    <dgm:pt modelId="{8D2C0880-1B9E-4B40-9825-D38AD6C59E3D}" type="parTrans" cxnId="{4A657640-77CD-4E5B-9FB5-48E51BE8019E}">
      <dgm:prSet/>
      <dgm:spPr/>
      <dgm:t>
        <a:bodyPr/>
        <a:lstStyle/>
        <a:p>
          <a:endParaRPr lang="ru-RU"/>
        </a:p>
      </dgm:t>
    </dgm:pt>
    <dgm:pt modelId="{D8E94031-AB4C-4B2F-8234-CA4F7DAAC47F}">
      <dgm:prSet/>
      <dgm:spPr/>
      <dgm:t>
        <a:bodyPr/>
        <a:lstStyle/>
        <a:p>
          <a:pPr rtl="0"/>
          <a:r>
            <a:rPr lang="en-US" b="1" dirty="0"/>
            <a:t>Pu-238,239,240+Np-237</a:t>
          </a:r>
          <a:r>
            <a:rPr lang="en-US" dirty="0"/>
            <a:t> </a:t>
          </a:r>
          <a:r>
            <a:rPr lang="ru-RU" dirty="0"/>
            <a:t>-</a:t>
          </a:r>
          <a:r>
            <a:rPr lang="en-US" dirty="0"/>
            <a:t> </a:t>
          </a:r>
          <a:r>
            <a:rPr lang="ru-RU" dirty="0"/>
            <a:t>отсутствие</a:t>
          </a:r>
        </a:p>
      </dgm:t>
    </dgm:pt>
    <dgm:pt modelId="{6858989A-5BF6-4792-B63D-A05E2C9E0AC0}" type="sibTrans" cxnId="{CC431299-EE24-4767-8632-6E5A1FAC9F98}">
      <dgm:prSet/>
      <dgm:spPr/>
      <dgm:t>
        <a:bodyPr/>
        <a:lstStyle/>
        <a:p>
          <a:endParaRPr lang="ru-RU"/>
        </a:p>
      </dgm:t>
    </dgm:pt>
    <dgm:pt modelId="{F326C602-0449-41BC-98B0-9A2462B899FF}" type="parTrans" cxnId="{CC431299-EE24-4767-8632-6E5A1FAC9F98}">
      <dgm:prSet/>
      <dgm:spPr/>
      <dgm:t>
        <a:bodyPr/>
        <a:lstStyle/>
        <a:p>
          <a:endParaRPr lang="ru-RU"/>
        </a:p>
      </dgm:t>
    </dgm:pt>
    <dgm:pt modelId="{9D18933C-C80B-4841-A093-F8F82D4825D1}" type="pres">
      <dgm:prSet presAssocID="{E0346704-A3AF-41C9-B35C-A3C7D49AC1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8C7D51-431A-44EE-946E-7FF798BA748C}" type="pres">
      <dgm:prSet presAssocID="{E489F8CF-DF16-4045-8112-2C907402528F}" presName="root" presStyleCnt="0"/>
      <dgm:spPr/>
    </dgm:pt>
    <dgm:pt modelId="{10D502D4-0959-4366-892C-622A26B8D851}" type="pres">
      <dgm:prSet presAssocID="{E489F8CF-DF16-4045-8112-2C907402528F}" presName="rootComposite" presStyleCnt="0"/>
      <dgm:spPr/>
    </dgm:pt>
    <dgm:pt modelId="{711CA73B-0FF1-4ECD-8310-B829CA4BED03}" type="pres">
      <dgm:prSet presAssocID="{E489F8CF-DF16-4045-8112-2C907402528F}" presName="rootText" presStyleLbl="node1" presStyleIdx="0" presStyleCnt="1" custScaleX="160920"/>
      <dgm:spPr/>
    </dgm:pt>
    <dgm:pt modelId="{60BD1BAA-0DE8-4B4C-A4A5-BB3583958B1C}" type="pres">
      <dgm:prSet presAssocID="{E489F8CF-DF16-4045-8112-2C907402528F}" presName="rootConnector" presStyleLbl="node1" presStyleIdx="0" presStyleCnt="1"/>
      <dgm:spPr/>
    </dgm:pt>
    <dgm:pt modelId="{9413BEB2-B827-4211-B66A-F70CA280BCCE}" type="pres">
      <dgm:prSet presAssocID="{E489F8CF-DF16-4045-8112-2C907402528F}" presName="childShape" presStyleCnt="0"/>
      <dgm:spPr/>
    </dgm:pt>
    <dgm:pt modelId="{561F14F4-322F-48C4-A4AB-4B967E0EFFFB}" type="pres">
      <dgm:prSet presAssocID="{58442B13-3940-4076-B6FE-F33035A885C6}" presName="Name13" presStyleLbl="parChTrans1D2" presStyleIdx="0" presStyleCnt="3"/>
      <dgm:spPr/>
    </dgm:pt>
    <dgm:pt modelId="{D0FF2CA9-3EBD-4876-B860-2FA1FD9AC95D}" type="pres">
      <dgm:prSet presAssocID="{62402B79-230C-413F-A1A4-A493E2AF06A6}" presName="childText" presStyleLbl="bgAcc1" presStyleIdx="0" presStyleCnt="3" custScaleX="208033">
        <dgm:presLayoutVars>
          <dgm:bulletEnabled val="1"/>
        </dgm:presLayoutVars>
      </dgm:prSet>
      <dgm:spPr/>
    </dgm:pt>
    <dgm:pt modelId="{A3CAE267-7D1A-4471-9582-E819D614678E}" type="pres">
      <dgm:prSet presAssocID="{A3D85B39-1A42-4BB9-85E3-BD6E582984F9}" presName="Name13" presStyleLbl="parChTrans1D2" presStyleIdx="1" presStyleCnt="3"/>
      <dgm:spPr/>
    </dgm:pt>
    <dgm:pt modelId="{F47AF613-E1EE-4BB8-91C2-27AB89FF75C4}" type="pres">
      <dgm:prSet presAssocID="{2AD72598-48C4-48E8-8D07-2457013F7628}" presName="childText" presStyleLbl="bgAcc1" presStyleIdx="1" presStyleCnt="3" custScaleX="208033">
        <dgm:presLayoutVars>
          <dgm:bulletEnabled val="1"/>
        </dgm:presLayoutVars>
      </dgm:prSet>
      <dgm:spPr/>
    </dgm:pt>
    <dgm:pt modelId="{7DEEE815-3E55-4BFD-8E80-23ECB8298D12}" type="pres">
      <dgm:prSet presAssocID="{86031BCA-7AA7-431B-A45F-16179155B253}" presName="Name13" presStyleLbl="parChTrans1D2" presStyleIdx="2" presStyleCnt="3"/>
      <dgm:spPr/>
    </dgm:pt>
    <dgm:pt modelId="{508390EB-35B9-4AE4-BA87-8F541337061A}" type="pres">
      <dgm:prSet presAssocID="{D5ACAABF-BFBC-433B-BE49-C1E4A656E7B4}" presName="childText" presStyleLbl="bgAcc1" presStyleIdx="2" presStyleCnt="3" custScaleX="208033">
        <dgm:presLayoutVars>
          <dgm:bulletEnabled val="1"/>
        </dgm:presLayoutVars>
      </dgm:prSet>
      <dgm:spPr/>
    </dgm:pt>
  </dgm:ptLst>
  <dgm:cxnLst>
    <dgm:cxn modelId="{0E33F10D-84D8-4DD6-9E6B-50264B37A4A6}" srcId="{E489F8CF-DF16-4045-8112-2C907402528F}" destId="{62402B79-230C-413F-A1A4-A493E2AF06A6}" srcOrd="0" destOrd="0" parTransId="{58442B13-3940-4076-B6FE-F33035A885C6}" sibTransId="{8BD05462-4DE2-40C4-BDAA-2871AB3ED983}"/>
    <dgm:cxn modelId="{0D6B0913-75BC-4534-B601-D2193893957F}" type="presOf" srcId="{C370EAE2-067E-4A36-9015-A33A1F6FEB21}" destId="{508390EB-35B9-4AE4-BA87-8F541337061A}" srcOrd="0" destOrd="2" presId="urn:microsoft.com/office/officeart/2005/8/layout/hierarchy3"/>
    <dgm:cxn modelId="{5D8CD91D-809F-46D4-B79B-E4AD89401A08}" type="presOf" srcId="{280FA9D9-919C-4F7F-846E-57C99965F77E}" destId="{508390EB-35B9-4AE4-BA87-8F541337061A}" srcOrd="0" destOrd="1" presId="urn:microsoft.com/office/officeart/2005/8/layout/hierarchy3"/>
    <dgm:cxn modelId="{28F7E121-678F-4567-AEFE-F4A4C66E3F8D}" srcId="{2AD72598-48C4-48E8-8D07-2457013F7628}" destId="{4559F3B7-6167-4522-A417-B4E79A2FCA1F}" srcOrd="1" destOrd="0" parTransId="{0508E3D4-8342-4311-8738-2D4C54590935}" sibTransId="{6AE699B9-9676-4A28-B7DD-6969DB787B47}"/>
    <dgm:cxn modelId="{F4071A24-5DE4-4727-9D75-28E76733B7ED}" type="presOf" srcId="{D8E94031-AB4C-4B2F-8234-CA4F7DAAC47F}" destId="{D0FF2CA9-3EBD-4876-B860-2FA1FD9AC95D}" srcOrd="0" destOrd="2" presId="urn:microsoft.com/office/officeart/2005/8/layout/hierarchy3"/>
    <dgm:cxn modelId="{927DD030-ABDE-4F78-9ADE-BA2BD62C33BD}" type="presOf" srcId="{86031BCA-7AA7-431B-A45F-16179155B253}" destId="{7DEEE815-3E55-4BFD-8E80-23ECB8298D12}" srcOrd="0" destOrd="0" presId="urn:microsoft.com/office/officeart/2005/8/layout/hierarchy3"/>
    <dgm:cxn modelId="{984B1A33-A886-4F8A-A79D-BAEF1F690DBF}" type="presOf" srcId="{62402B79-230C-413F-A1A4-A493E2AF06A6}" destId="{D0FF2CA9-3EBD-4876-B860-2FA1FD9AC95D}" srcOrd="0" destOrd="0" presId="urn:microsoft.com/office/officeart/2005/8/layout/hierarchy3"/>
    <dgm:cxn modelId="{F25A3235-708F-41DC-BE79-61EB6A904377}" type="presOf" srcId="{E489F8CF-DF16-4045-8112-2C907402528F}" destId="{60BD1BAA-0DE8-4B4C-A4A5-BB3583958B1C}" srcOrd="1" destOrd="0" presId="urn:microsoft.com/office/officeart/2005/8/layout/hierarchy3"/>
    <dgm:cxn modelId="{91CBEC35-2C12-424A-BA22-F33080A828F2}" srcId="{E0346704-A3AF-41C9-B35C-A3C7D49AC1D7}" destId="{E489F8CF-DF16-4045-8112-2C907402528F}" srcOrd="0" destOrd="0" parTransId="{F168182B-547B-45A1-A118-0326CB0F001C}" sibTransId="{103CB4C4-E245-4028-9EA4-8D0416A18CA0}"/>
    <dgm:cxn modelId="{1C83A23B-F364-44DD-BE2F-B219C145FA4A}" type="presOf" srcId="{58442B13-3940-4076-B6FE-F33035A885C6}" destId="{561F14F4-322F-48C4-A4AB-4B967E0EFFFB}" srcOrd="0" destOrd="0" presId="urn:microsoft.com/office/officeart/2005/8/layout/hierarchy3"/>
    <dgm:cxn modelId="{4A657640-77CD-4E5B-9FB5-48E51BE8019E}" srcId="{2AD72598-48C4-48E8-8D07-2457013F7628}" destId="{D2DF671B-16DB-4616-A903-18D84F7142F3}" srcOrd="0" destOrd="0" parTransId="{8D2C0880-1B9E-4B40-9825-D38AD6C59E3D}" sibTransId="{737138A1-2704-4A3E-B68F-201B9E352E1B}"/>
    <dgm:cxn modelId="{1752D35E-BB95-44A1-9113-E36C25D2702A}" type="presOf" srcId="{E489F8CF-DF16-4045-8112-2C907402528F}" destId="{711CA73B-0FF1-4ECD-8310-B829CA4BED03}" srcOrd="0" destOrd="0" presId="urn:microsoft.com/office/officeart/2005/8/layout/hierarchy3"/>
    <dgm:cxn modelId="{9AC7524A-F8AF-4014-ADBA-AA2A8DABC244}" srcId="{E489F8CF-DF16-4045-8112-2C907402528F}" destId="{2AD72598-48C4-48E8-8D07-2457013F7628}" srcOrd="1" destOrd="0" parTransId="{A3D85B39-1A42-4BB9-85E3-BD6E582984F9}" sibTransId="{6B2CCD10-53FE-44C8-ACDF-69800668C31D}"/>
    <dgm:cxn modelId="{132E496D-F68A-44A2-96EC-BC454BF1B41E}" type="presOf" srcId="{2AD72598-48C4-48E8-8D07-2457013F7628}" destId="{F47AF613-E1EE-4BB8-91C2-27AB89FF75C4}" srcOrd="0" destOrd="0" presId="urn:microsoft.com/office/officeart/2005/8/layout/hierarchy3"/>
    <dgm:cxn modelId="{35F9228A-DB4F-4D1C-AA74-4DC55F168AB8}" type="presOf" srcId="{4559F3B7-6167-4522-A417-B4E79A2FCA1F}" destId="{F47AF613-E1EE-4BB8-91C2-27AB89FF75C4}" srcOrd="0" destOrd="2" presId="urn:microsoft.com/office/officeart/2005/8/layout/hierarchy3"/>
    <dgm:cxn modelId="{CC431299-EE24-4767-8632-6E5A1FAC9F98}" srcId="{62402B79-230C-413F-A1A4-A493E2AF06A6}" destId="{D8E94031-AB4C-4B2F-8234-CA4F7DAAC47F}" srcOrd="1" destOrd="0" parTransId="{F326C602-0449-41BC-98B0-9A2462B899FF}" sibTransId="{6858989A-5BF6-4792-B63D-A05E2C9E0AC0}"/>
    <dgm:cxn modelId="{B31284AA-7D67-4DB5-A2D8-D34101CC6159}" type="presOf" srcId="{A3D85B39-1A42-4BB9-85E3-BD6E582984F9}" destId="{A3CAE267-7D1A-4471-9582-E819D614678E}" srcOrd="0" destOrd="0" presId="urn:microsoft.com/office/officeart/2005/8/layout/hierarchy3"/>
    <dgm:cxn modelId="{652273C0-52B9-4181-BDDA-C63DF330EBD3}" type="presOf" srcId="{D5ACAABF-BFBC-433B-BE49-C1E4A656E7B4}" destId="{508390EB-35B9-4AE4-BA87-8F541337061A}" srcOrd="0" destOrd="0" presId="urn:microsoft.com/office/officeart/2005/8/layout/hierarchy3"/>
    <dgm:cxn modelId="{8D526DC6-D3BE-4061-B457-A9F4183086E6}" srcId="{E489F8CF-DF16-4045-8112-2C907402528F}" destId="{D5ACAABF-BFBC-433B-BE49-C1E4A656E7B4}" srcOrd="2" destOrd="0" parTransId="{86031BCA-7AA7-431B-A45F-16179155B253}" sibTransId="{E288F993-88BC-4674-87B8-3D6C18E6220C}"/>
    <dgm:cxn modelId="{149CC4DE-E866-4A7E-88A2-883062BF1F0E}" type="presOf" srcId="{D2DF671B-16DB-4616-A903-18D84F7142F3}" destId="{F47AF613-E1EE-4BB8-91C2-27AB89FF75C4}" srcOrd="0" destOrd="1" presId="urn:microsoft.com/office/officeart/2005/8/layout/hierarchy3"/>
    <dgm:cxn modelId="{F21E30E0-0C21-44CF-B14B-4A3B1FEE5A28}" type="presOf" srcId="{E0346704-A3AF-41C9-B35C-A3C7D49AC1D7}" destId="{9D18933C-C80B-4841-A093-F8F82D4825D1}" srcOrd="0" destOrd="0" presId="urn:microsoft.com/office/officeart/2005/8/layout/hierarchy3"/>
    <dgm:cxn modelId="{548DCEEE-AC95-42C9-9166-5B0EAE7E5692}" srcId="{D5ACAABF-BFBC-433B-BE49-C1E4A656E7B4}" destId="{C370EAE2-067E-4A36-9015-A33A1F6FEB21}" srcOrd="1" destOrd="0" parTransId="{F44FD740-3D47-4E1D-991F-AEC9D1E51B2F}" sibTransId="{1F7FE899-EFDD-43D7-A22C-8AC498A88F99}"/>
    <dgm:cxn modelId="{FE3E5BF0-8DA7-4003-8EB3-DD4B86DDB5F9}" type="presOf" srcId="{58A89BA7-264D-43C9-836A-72DABD926237}" destId="{D0FF2CA9-3EBD-4876-B860-2FA1FD9AC95D}" srcOrd="0" destOrd="1" presId="urn:microsoft.com/office/officeart/2005/8/layout/hierarchy3"/>
    <dgm:cxn modelId="{C8D35EF9-7CC5-4977-B83F-E5B547BAA89E}" srcId="{62402B79-230C-413F-A1A4-A493E2AF06A6}" destId="{58A89BA7-264D-43C9-836A-72DABD926237}" srcOrd="0" destOrd="0" parTransId="{2685085C-321A-4F8B-AC36-F906C797F680}" sibTransId="{A749062A-E971-4682-A099-DAA060B8B9FE}"/>
    <dgm:cxn modelId="{E2DCF5FC-0581-4B26-99EE-D3AA1648DD78}" srcId="{D5ACAABF-BFBC-433B-BE49-C1E4A656E7B4}" destId="{280FA9D9-919C-4F7F-846E-57C99965F77E}" srcOrd="0" destOrd="0" parTransId="{15DA1C4C-5C30-4273-ADC5-4C115D55E104}" sibTransId="{79E208CF-3378-4465-921A-B2802E2EA637}"/>
    <dgm:cxn modelId="{DAE7540D-056E-40CA-97FD-3CD02C3B36E6}" type="presParOf" srcId="{9D18933C-C80B-4841-A093-F8F82D4825D1}" destId="{B88C7D51-431A-44EE-946E-7FF798BA748C}" srcOrd="0" destOrd="0" presId="urn:microsoft.com/office/officeart/2005/8/layout/hierarchy3"/>
    <dgm:cxn modelId="{3400D5AE-73B4-4098-A1B8-7469EB503C54}" type="presParOf" srcId="{B88C7D51-431A-44EE-946E-7FF798BA748C}" destId="{10D502D4-0959-4366-892C-622A26B8D851}" srcOrd="0" destOrd="0" presId="urn:microsoft.com/office/officeart/2005/8/layout/hierarchy3"/>
    <dgm:cxn modelId="{A3F2E35B-5B5A-42F1-9050-7B0803258DF9}" type="presParOf" srcId="{10D502D4-0959-4366-892C-622A26B8D851}" destId="{711CA73B-0FF1-4ECD-8310-B829CA4BED03}" srcOrd="0" destOrd="0" presId="urn:microsoft.com/office/officeart/2005/8/layout/hierarchy3"/>
    <dgm:cxn modelId="{1C6464A2-297E-4930-BF03-BDFE100F1654}" type="presParOf" srcId="{10D502D4-0959-4366-892C-622A26B8D851}" destId="{60BD1BAA-0DE8-4B4C-A4A5-BB3583958B1C}" srcOrd="1" destOrd="0" presId="urn:microsoft.com/office/officeart/2005/8/layout/hierarchy3"/>
    <dgm:cxn modelId="{B455A60E-195B-4616-9A99-27F09B7E4737}" type="presParOf" srcId="{B88C7D51-431A-44EE-946E-7FF798BA748C}" destId="{9413BEB2-B827-4211-B66A-F70CA280BCCE}" srcOrd="1" destOrd="0" presId="urn:microsoft.com/office/officeart/2005/8/layout/hierarchy3"/>
    <dgm:cxn modelId="{A19F3028-8BE2-49B7-9C60-0E84B9D4E30C}" type="presParOf" srcId="{9413BEB2-B827-4211-B66A-F70CA280BCCE}" destId="{561F14F4-322F-48C4-A4AB-4B967E0EFFFB}" srcOrd="0" destOrd="0" presId="urn:microsoft.com/office/officeart/2005/8/layout/hierarchy3"/>
    <dgm:cxn modelId="{58A81C00-B9F3-4805-8676-5D69FAFEDA87}" type="presParOf" srcId="{9413BEB2-B827-4211-B66A-F70CA280BCCE}" destId="{D0FF2CA9-3EBD-4876-B860-2FA1FD9AC95D}" srcOrd="1" destOrd="0" presId="urn:microsoft.com/office/officeart/2005/8/layout/hierarchy3"/>
    <dgm:cxn modelId="{098F606D-AE68-4206-A60E-6D9CD2585403}" type="presParOf" srcId="{9413BEB2-B827-4211-B66A-F70CA280BCCE}" destId="{A3CAE267-7D1A-4471-9582-E819D614678E}" srcOrd="2" destOrd="0" presId="urn:microsoft.com/office/officeart/2005/8/layout/hierarchy3"/>
    <dgm:cxn modelId="{C7D83F3F-70BE-4B53-9773-D8482CE46C5D}" type="presParOf" srcId="{9413BEB2-B827-4211-B66A-F70CA280BCCE}" destId="{F47AF613-E1EE-4BB8-91C2-27AB89FF75C4}" srcOrd="3" destOrd="0" presId="urn:microsoft.com/office/officeart/2005/8/layout/hierarchy3"/>
    <dgm:cxn modelId="{E1E79837-212B-43F1-96D3-FD4C696237F3}" type="presParOf" srcId="{9413BEB2-B827-4211-B66A-F70CA280BCCE}" destId="{7DEEE815-3E55-4BFD-8E80-23ECB8298D12}" srcOrd="4" destOrd="0" presId="urn:microsoft.com/office/officeart/2005/8/layout/hierarchy3"/>
    <dgm:cxn modelId="{3B4BB46D-3396-454C-899E-B33A2131D4F9}" type="presParOf" srcId="{9413BEB2-B827-4211-B66A-F70CA280BCCE}" destId="{508390EB-35B9-4AE4-BA87-8F541337061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CA73B-0FF1-4ECD-8310-B829CA4BED03}">
      <dsp:nvSpPr>
        <dsp:cNvPr id="0" name=""/>
        <dsp:cNvSpPr/>
      </dsp:nvSpPr>
      <dsp:spPr>
        <a:xfrm>
          <a:off x="2097604" y="2565"/>
          <a:ext cx="3484769" cy="1082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ASTM</a:t>
          </a:r>
          <a:endParaRPr lang="ru-RU" sz="6400" kern="1200" dirty="0"/>
        </a:p>
      </dsp:txBody>
      <dsp:txXfrm>
        <a:off x="2129317" y="34278"/>
        <a:ext cx="3421343" cy="1019338"/>
      </dsp:txXfrm>
    </dsp:sp>
    <dsp:sp modelId="{561F14F4-322F-48C4-A4AB-4B967E0EFFFB}">
      <dsp:nvSpPr>
        <dsp:cNvPr id="0" name=""/>
        <dsp:cNvSpPr/>
      </dsp:nvSpPr>
      <dsp:spPr>
        <a:xfrm>
          <a:off x="2446081" y="1085329"/>
          <a:ext cx="348476" cy="812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073"/>
              </a:lnTo>
              <a:lnTo>
                <a:pt x="348476" y="812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F2CA9-3EBD-4876-B860-2FA1FD9AC95D}">
      <dsp:nvSpPr>
        <dsp:cNvPr id="0" name=""/>
        <dsp:cNvSpPr/>
      </dsp:nvSpPr>
      <dsp:spPr>
        <a:xfrm>
          <a:off x="2794558" y="1356020"/>
          <a:ext cx="3604011" cy="108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Сырьевой ГФУ «коммерческий»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U-232</a:t>
          </a:r>
          <a:r>
            <a:rPr lang="en-US" sz="1400" kern="1200"/>
            <a:t> = </a:t>
          </a:r>
          <a:r>
            <a:rPr lang="ru-RU" sz="1400" kern="1200"/>
            <a:t>0,00001</a:t>
          </a:r>
          <a:r>
            <a:rPr lang="en-US" sz="1400" kern="1200"/>
            <a:t> </a:t>
          </a:r>
          <a:r>
            <a:rPr lang="ru-RU" sz="1400" kern="1200"/>
            <a:t>мкг/г(</a:t>
          </a:r>
          <a:r>
            <a:rPr lang="en-US" sz="1400" kern="1200"/>
            <a:t>U</a:t>
          </a:r>
          <a:r>
            <a:rPr lang="ru-RU" sz="1400" kern="1200"/>
            <a:t>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Pu-238,239,240+Np-237</a:t>
          </a:r>
          <a:r>
            <a:rPr lang="en-US" sz="1400" kern="1200" dirty="0"/>
            <a:t> </a:t>
          </a:r>
          <a:r>
            <a:rPr lang="ru-RU" sz="1400" kern="1200" dirty="0"/>
            <a:t>-</a:t>
          </a:r>
          <a:r>
            <a:rPr lang="en-US" sz="1400" kern="1200" dirty="0"/>
            <a:t> </a:t>
          </a:r>
          <a:r>
            <a:rPr lang="ru-RU" sz="1400" kern="1200" dirty="0"/>
            <a:t>отсутствие</a:t>
          </a:r>
        </a:p>
      </dsp:txBody>
      <dsp:txXfrm>
        <a:off x="2826271" y="1387733"/>
        <a:ext cx="3540585" cy="1019338"/>
      </dsp:txXfrm>
    </dsp:sp>
    <dsp:sp modelId="{A3CAE267-7D1A-4471-9582-E819D614678E}">
      <dsp:nvSpPr>
        <dsp:cNvPr id="0" name=""/>
        <dsp:cNvSpPr/>
      </dsp:nvSpPr>
      <dsp:spPr>
        <a:xfrm>
          <a:off x="2446081" y="1085329"/>
          <a:ext cx="348476" cy="2165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5528"/>
              </a:lnTo>
              <a:lnTo>
                <a:pt x="348476" y="2165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AF613-E1EE-4BB8-91C2-27AB89FF75C4}">
      <dsp:nvSpPr>
        <dsp:cNvPr id="0" name=""/>
        <dsp:cNvSpPr/>
      </dsp:nvSpPr>
      <dsp:spPr>
        <a:xfrm>
          <a:off x="2794558" y="2709476"/>
          <a:ext cx="3604011" cy="108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Сырьевой ГФУ «регенерированный»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U-232</a:t>
          </a:r>
          <a:r>
            <a:rPr lang="en-US" sz="1400" kern="1200" dirty="0"/>
            <a:t> = </a:t>
          </a:r>
          <a:r>
            <a:rPr lang="ru-RU" sz="1400" kern="1200" dirty="0"/>
            <a:t>0,00</a:t>
          </a:r>
          <a:r>
            <a:rPr lang="en-US" sz="1400" kern="1200" dirty="0"/>
            <a:t>5 </a:t>
          </a:r>
          <a:r>
            <a:rPr lang="ru-RU" sz="1400" kern="1200" dirty="0"/>
            <a:t>мкг/г(</a:t>
          </a:r>
          <a:r>
            <a:rPr lang="en-US" sz="1400" kern="1200" dirty="0"/>
            <a:t>U</a:t>
          </a:r>
          <a:r>
            <a:rPr lang="ru-RU" sz="1400" kern="1200" dirty="0"/>
            <a:t>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Pu-238,239,240+Np-237</a:t>
          </a:r>
          <a:r>
            <a:rPr lang="en-US" sz="1400" kern="1200" dirty="0"/>
            <a:t> = 3.3 </a:t>
          </a:r>
          <a:r>
            <a:rPr lang="ru-RU" sz="1400" kern="1200" dirty="0"/>
            <a:t>Бк/г</a:t>
          </a:r>
        </a:p>
      </dsp:txBody>
      <dsp:txXfrm>
        <a:off x="2826271" y="2741189"/>
        <a:ext cx="3540585" cy="1019338"/>
      </dsp:txXfrm>
    </dsp:sp>
    <dsp:sp modelId="{7DEEE815-3E55-4BFD-8E80-23ECB8298D12}">
      <dsp:nvSpPr>
        <dsp:cNvPr id="0" name=""/>
        <dsp:cNvSpPr/>
      </dsp:nvSpPr>
      <dsp:spPr>
        <a:xfrm>
          <a:off x="2446081" y="1085329"/>
          <a:ext cx="348476" cy="351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8984"/>
              </a:lnTo>
              <a:lnTo>
                <a:pt x="348476" y="3518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390EB-35B9-4AE4-BA87-8F541337061A}">
      <dsp:nvSpPr>
        <dsp:cNvPr id="0" name=""/>
        <dsp:cNvSpPr/>
      </dsp:nvSpPr>
      <dsp:spPr>
        <a:xfrm>
          <a:off x="2794558" y="4062932"/>
          <a:ext cx="3604011" cy="108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Обогащенный ГФУ «коммерческий»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U-232</a:t>
          </a:r>
          <a:r>
            <a:rPr lang="en-US" sz="1400" kern="1200"/>
            <a:t> = </a:t>
          </a:r>
          <a:r>
            <a:rPr lang="ru-RU" sz="1400" kern="1200"/>
            <a:t>0,0001</a:t>
          </a:r>
          <a:r>
            <a:rPr lang="en-US" sz="1400" kern="1200"/>
            <a:t> </a:t>
          </a:r>
          <a:r>
            <a:rPr lang="ru-RU" sz="1400" kern="1200"/>
            <a:t>мкг/г(</a:t>
          </a:r>
          <a:r>
            <a:rPr lang="en-US" sz="1400" kern="1200"/>
            <a:t>U</a:t>
          </a:r>
          <a:r>
            <a:rPr lang="ru-RU" sz="1400" kern="1200"/>
            <a:t>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Pu-238,239,240+Np-237</a:t>
          </a:r>
          <a:r>
            <a:rPr lang="en-US" sz="1400" kern="1200"/>
            <a:t> </a:t>
          </a:r>
          <a:r>
            <a:rPr lang="ru-RU" sz="1400" kern="1200"/>
            <a:t>-</a:t>
          </a:r>
          <a:r>
            <a:rPr lang="en-US" sz="1400" kern="1200"/>
            <a:t> </a:t>
          </a:r>
          <a:r>
            <a:rPr lang="ru-RU" sz="1400" kern="1200"/>
            <a:t>отсутствие</a:t>
          </a:r>
        </a:p>
      </dsp:txBody>
      <dsp:txXfrm>
        <a:off x="2826271" y="4094645"/>
        <a:ext cx="3540585" cy="101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image" Target="../media/image8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054A5A4-D491-4271-854F-741F6106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5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C70750-8C0F-4072-BDC2-EC14ECE31174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8325" y="617538"/>
            <a:ext cx="6042025" cy="45307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327650"/>
            <a:ext cx="5926138" cy="3343275"/>
          </a:xfrm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78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4A5A4-D491-4271-854F-741F610612E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8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4A5A4-D491-4271-854F-741F610612E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1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4A5A4-D491-4271-854F-741F610612E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1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29845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D7A2-7557-4B85-9A2B-D54955803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173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EFBF-5DDB-410D-871C-21D92124E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65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342D-9927-40EF-BCC0-C93B4ACC0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470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1706-4D52-436A-A2A0-279679089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5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66F2-D497-4687-8B4D-959813CD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270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D15D-3009-4F4F-BFA7-92403F612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571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8F17-3A10-4C43-9B6A-4D275D08C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955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7766-6A47-4172-AD0F-6164A206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505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98C0-C7BD-4F99-93C5-3D5FE9B84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350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A3562-E02A-4CDD-901F-E01DA9D30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253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 smtClean="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3968EA48-B2CD-44C2-9285-06B034172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7" Type="http://schemas.openxmlformats.org/officeDocument/2006/relationships/image" Target="../media/image9.emf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5" Type="http://schemas.openxmlformats.org/officeDocument/2006/relationships/image" Target="../media/image8.emf" /><Relationship Id="rId4" Type="http://schemas.openxmlformats.org/officeDocument/2006/relationships/oleObject" Target="../embeddings/oleObject1.bin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2775" y="2181225"/>
            <a:ext cx="8280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altLang="ru-RU" b="1" dirty="0">
                <a:solidFill>
                  <a:schemeClr val="folHlink"/>
                </a:solidFill>
              </a:rPr>
              <a:t>Организация контроля содержания альфа-излучающих примесей в товарной продукции разделительного производства при помощи альфа-спектрометров СЭА-ИК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/>
              <a:t>Соколов Михаил Станиславович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2775" y="4365625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hlink"/>
                </a:solidFill>
              </a:rPr>
              <a:t>21.10.2019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2775" y="3884613"/>
            <a:ext cx="2667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chemeClr val="hlink"/>
                </a:solidFill>
              </a:rPr>
              <a:t>Новоуральск, АО «УЭХК»</a:t>
            </a:r>
          </a:p>
        </p:txBody>
      </p:sp>
      <p:sp>
        <p:nvSpPr>
          <p:cNvPr id="3078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Предпосылки</a:t>
            </a:r>
            <a:r>
              <a:rPr lang="en-US" altLang="ru-RU" dirty="0"/>
              <a:t>: </a:t>
            </a:r>
            <a:r>
              <a:rPr lang="ru-RU" altLang="ru-RU" dirty="0"/>
              <a:t>требования международных спецификаций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629149"/>
              </p:ext>
            </p:extLst>
          </p:nvPr>
        </p:nvGraphicFramePr>
        <p:xfrm>
          <a:off x="468313" y="1125538"/>
          <a:ext cx="8496175" cy="514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7EAAE-01FD-416C-BE90-202D02544603}" type="slidenum">
              <a:rPr lang="ru-RU" altLang="ru-RU">
                <a:solidFill>
                  <a:schemeClr val="hlink"/>
                </a:solidFill>
              </a:rPr>
              <a:pPr eaLnBrk="1" hangingPunct="1"/>
              <a:t>2</a:t>
            </a:fld>
            <a:endParaRPr lang="ru-RU" alt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Объемы работ</a:t>
            </a:r>
          </a:p>
        </p:txBody>
      </p:sp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0EB9B-9ECD-4F19-8A58-8CB5857BE8B3}" type="slidenum">
              <a:rPr lang="ru-RU" altLang="ru-RU">
                <a:solidFill>
                  <a:schemeClr val="hlink"/>
                </a:solidFill>
              </a:rPr>
              <a:pPr eaLnBrk="1" hangingPunct="1"/>
              <a:t>3</a:t>
            </a:fld>
            <a:endParaRPr lang="ru-RU" altLang="ru-RU" dirty="0">
              <a:solidFill>
                <a:schemeClr val="hlink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Контроль товарной продукции</a:t>
            </a:r>
          </a:p>
          <a:p>
            <a:pPr lvl="1"/>
            <a:r>
              <a:rPr lang="ru-RU" dirty="0"/>
              <a:t>Выходной контроль всей продукции</a:t>
            </a:r>
          </a:p>
          <a:p>
            <a:pPr lvl="1"/>
            <a:r>
              <a:rPr lang="ru-RU" dirty="0"/>
              <a:t>До 15</a:t>
            </a:r>
            <a:r>
              <a:rPr lang="en-US" dirty="0"/>
              <a:t>0 </a:t>
            </a:r>
            <a:r>
              <a:rPr lang="ru-RU" dirty="0"/>
              <a:t>проб содержания изотопа </a:t>
            </a:r>
            <a:r>
              <a:rPr lang="en-US" dirty="0"/>
              <a:t>U</a:t>
            </a:r>
            <a:r>
              <a:rPr lang="en-US" baseline="30000" dirty="0"/>
              <a:t>232 </a:t>
            </a:r>
            <a:r>
              <a:rPr lang="en-US" dirty="0"/>
              <a:t> </a:t>
            </a:r>
            <a:r>
              <a:rPr lang="ru-RU" dirty="0"/>
              <a:t>в пробах товарной продукции</a:t>
            </a:r>
            <a:r>
              <a:rPr lang="en-US" dirty="0"/>
              <a:t> </a:t>
            </a:r>
            <a:r>
              <a:rPr lang="ru-RU" dirty="0"/>
              <a:t>в месяц</a:t>
            </a:r>
          </a:p>
          <a:p>
            <a:r>
              <a:rPr lang="ru-RU" dirty="0"/>
              <a:t>Внутренний технологический контроль</a:t>
            </a:r>
            <a:endParaRPr lang="en-US" dirty="0"/>
          </a:p>
          <a:p>
            <a:pPr lvl="1"/>
            <a:r>
              <a:rPr lang="ru-RU" dirty="0"/>
              <a:t>До 100 определений содержания изотопа </a:t>
            </a:r>
            <a:r>
              <a:rPr lang="en-US" dirty="0"/>
              <a:t>U</a:t>
            </a:r>
            <a:r>
              <a:rPr lang="en-US" baseline="30000" dirty="0"/>
              <a:t>232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/>
              <a:t>изотопов плутония в месяц</a:t>
            </a:r>
            <a:endParaRPr lang="ru-RU" baseline="30000" dirty="0"/>
          </a:p>
          <a:p>
            <a:r>
              <a:rPr lang="ru-RU" dirty="0"/>
              <a:t>Пробы внутренних заказчиков</a:t>
            </a:r>
          </a:p>
          <a:p>
            <a:pPr lvl="1"/>
            <a:r>
              <a:rPr lang="ru-RU" dirty="0"/>
              <a:t>Отходы, отвалы</a:t>
            </a:r>
          </a:p>
          <a:p>
            <a:r>
              <a:rPr lang="ru-RU" dirty="0"/>
              <a:t>Контрольные пробы для внутреннего оперативного контроля</a:t>
            </a:r>
          </a:p>
          <a:p>
            <a:r>
              <a:rPr lang="ru-RU" dirty="0"/>
              <a:t>Контроль фона на всех приборах</a:t>
            </a:r>
          </a:p>
          <a:p>
            <a:pPr marL="182563" lvl="1" indent="0">
              <a:buNone/>
            </a:pPr>
            <a:endParaRPr lang="ru-RU" dirty="0"/>
          </a:p>
          <a:p>
            <a:pPr marL="182563" lvl="1" indent="0" algn="ctr">
              <a:buNone/>
            </a:pPr>
            <a:r>
              <a:rPr lang="ru-RU" sz="2800" dirty="0"/>
              <a:t>До 7000 измерений ежегодно</a:t>
            </a:r>
          </a:p>
          <a:p>
            <a:pPr marL="182563" lvl="1" indent="0" algn="ctr">
              <a:buNone/>
            </a:pPr>
            <a:r>
              <a:rPr lang="ru-RU" sz="2800" dirty="0"/>
              <a:t>Продолжительность измерения </a:t>
            </a:r>
            <a:r>
              <a:rPr lang="ru-RU" sz="2800"/>
              <a:t>4-8 часов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Методики</a:t>
            </a:r>
          </a:p>
        </p:txBody>
      </p:sp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0EB9B-9ECD-4F19-8A58-8CB5857BE8B3}" type="slidenum">
              <a:rPr lang="ru-RU" altLang="ru-RU">
                <a:solidFill>
                  <a:schemeClr val="hlink"/>
                </a:solidFill>
              </a:rPr>
              <a:pPr eaLnBrk="1" hangingPunct="1"/>
              <a:t>4</a:t>
            </a:fld>
            <a:endParaRPr lang="ru-RU" altLang="ru-RU" dirty="0">
              <a:solidFill>
                <a:schemeClr val="hlink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ОИ 001.478-2009 «Уран-232. Методика альфа-спектрометрического определения в уране и его соединениях»</a:t>
            </a:r>
          </a:p>
          <a:p>
            <a:pPr lvl="1"/>
            <a:r>
              <a:rPr lang="ru-RU" sz="1800" dirty="0"/>
              <a:t>Предварительная подготовка (гидролиз ГФУ, упаривание) </a:t>
            </a:r>
          </a:p>
          <a:p>
            <a:pPr lvl="1"/>
            <a:r>
              <a:rPr lang="ru-RU" sz="1800" dirty="0"/>
              <a:t>Проведение электролитического осаждения</a:t>
            </a:r>
          </a:p>
          <a:p>
            <a:pPr lvl="1"/>
            <a:r>
              <a:rPr lang="ru-RU" sz="1800" dirty="0"/>
              <a:t>Измерение спектра (два параллельных измерения) </a:t>
            </a:r>
          </a:p>
          <a:p>
            <a:r>
              <a:rPr lang="ru-RU" sz="2000" b="1" dirty="0"/>
              <a:t>ОИ 001.758-2013 «</a:t>
            </a:r>
            <a:r>
              <a:rPr lang="ru-RU" sz="2000" b="1" dirty="0" err="1"/>
              <a:t>Гексафторид</a:t>
            </a:r>
            <a:r>
              <a:rPr lang="ru-RU" sz="2000" b="1" dirty="0"/>
              <a:t> урана. Методика экстракционно-</a:t>
            </a:r>
            <a:r>
              <a:rPr lang="ru-RU" sz="2000" b="1" dirty="0" err="1"/>
              <a:t>хроматографического</a:t>
            </a:r>
            <a:r>
              <a:rPr lang="ru-RU" sz="2000" b="1" dirty="0"/>
              <a:t> определения нептуния и плутония с использованием сорбента </a:t>
            </a:r>
            <a:r>
              <a:rPr lang="ru-RU" sz="2000" b="1" dirty="0" err="1"/>
              <a:t>uteva</a:t>
            </a:r>
            <a:r>
              <a:rPr lang="ru-RU" sz="2000" b="1" dirty="0"/>
              <a:t>»</a:t>
            </a:r>
          </a:p>
          <a:p>
            <a:pPr lvl="1"/>
            <a:r>
              <a:rPr lang="ru-RU" sz="1800" dirty="0"/>
              <a:t>Предварительная подготовка (гидролиз ГФУ, упаривание, хроматография) </a:t>
            </a:r>
          </a:p>
          <a:p>
            <a:pPr lvl="1"/>
            <a:r>
              <a:rPr lang="ru-RU" sz="1800" dirty="0"/>
              <a:t>Проведение электролитического осаждения  </a:t>
            </a:r>
          </a:p>
          <a:p>
            <a:pPr lvl="1"/>
            <a:r>
              <a:rPr lang="ru-RU" sz="1800" dirty="0"/>
              <a:t>Измерение спектра (два параллельных измерения)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70215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Альфа-спектрометр СЭА-ИК</a:t>
            </a: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F9C9E4-D1FC-4616-88EE-BD9EB14686B3}" type="slidenum">
              <a:rPr lang="ru-RU" altLang="ru-RU">
                <a:solidFill>
                  <a:schemeClr val="hlink"/>
                </a:solidFill>
              </a:rPr>
              <a:pPr eaLnBrk="1" hangingPunct="1"/>
              <a:t>5</a:t>
            </a:fld>
            <a:endParaRPr lang="ru-RU" altLang="ru-RU" dirty="0">
              <a:solidFill>
                <a:schemeClr val="hlin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1268760"/>
            <a:ext cx="5183187" cy="48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2000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Спектрометр энергий альфа-излучения с ионизационной камерой (СЭА-ИК):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Собственная разработка АО «УЭХК»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Измерение 6-ти счетных образцов без замены газовой смеси</a:t>
            </a:r>
            <a:endParaRPr lang="en-US" sz="2000" kern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 имеет коммерчески доступных аналогов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ряду параметров превосходит аналогичные приборы на основе полупроводниковых детекторов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Прост и надежен в эксплуатации</a:t>
            </a:r>
          </a:p>
        </p:txBody>
      </p:sp>
      <p:sp>
        <p:nvSpPr>
          <p:cNvPr id="8" name="insertFrame1" descr="_MG_0004"/>
          <p:cNvSpPr>
            <a:spLocks noChangeArrowheads="1"/>
          </p:cNvSpPr>
          <p:nvPr/>
        </p:nvSpPr>
        <p:spPr bwMode="auto">
          <a:xfrm>
            <a:off x="5795963" y="1412875"/>
            <a:ext cx="3005137" cy="4508500"/>
          </a:xfrm>
          <a:prstGeom prst="roundRect">
            <a:avLst>
              <a:gd name="adj" fmla="val 784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175" algn="ctr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20000"/>
              </a:spcAft>
            </a:pPr>
            <a:r>
              <a:rPr lang="ru-RU" altLang="ru-RU" sz="200"/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353" y="0"/>
            <a:ext cx="7632700" cy="962025"/>
          </a:xfrm>
        </p:spPr>
        <p:txBody>
          <a:bodyPr/>
          <a:lstStyle/>
          <a:p>
            <a:r>
              <a:rPr lang="ru-RU" dirty="0"/>
              <a:t>Альфа-спектрометрические комплексы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hlink"/>
                </a:solidFill>
              </a:rPr>
              <a:t>6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213335"/>
              </p:ext>
            </p:extLst>
          </p:nvPr>
        </p:nvGraphicFramePr>
        <p:xfrm>
          <a:off x="294198" y="2348880"/>
          <a:ext cx="4249342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10001316" imgH="5715000" progId="Visio.Drawing.11">
                  <p:embed/>
                </p:oleObj>
              </mc:Choice>
              <mc:Fallback>
                <p:oleObj name="Visio" r:id="rId4" imgW="10001316" imgH="5715000" progId="Visio.Drawing.11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98" y="2348880"/>
                        <a:ext cx="4249342" cy="2448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962025"/>
            <a:ext cx="849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Объединение спектрометров СЭА-ИК в спектрометрические комплексы позволило оптимизировать конструкцию ключевых узлов приборов: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279" y="19795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Спектрометрический тракт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05303"/>
              </p:ext>
            </p:extLst>
          </p:nvPr>
        </p:nvGraphicFramePr>
        <p:xfrm>
          <a:off x="4788024" y="2380476"/>
          <a:ext cx="4016935" cy="309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6" imgW="9212376" imgH="7107484" progId="Visio.Drawing.11">
                  <p:embed/>
                </p:oleObj>
              </mc:Choice>
              <mc:Fallback>
                <p:oleObj name="Visio" r:id="rId6" imgW="9212376" imgH="7107484" progId="Visio.Drawing.11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380476"/>
                        <a:ext cx="4016935" cy="3096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68174" y="19795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Модуль </a:t>
            </a:r>
            <a:r>
              <a:rPr lang="ru-RU" dirty="0" err="1"/>
              <a:t>газонаполнения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0876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Внешний вид комплекса</a:t>
            </a: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F9C9E4-D1FC-4616-88EE-BD9EB14686B3}" type="slidenum">
              <a:rPr lang="ru-RU" altLang="ru-RU">
                <a:solidFill>
                  <a:schemeClr val="hlink"/>
                </a:solidFill>
              </a:rPr>
              <a:pPr eaLnBrk="1" hangingPunct="1"/>
              <a:t>7</a:t>
            </a:fld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6" name="insertFrame1" descr="_MG_0002"/>
          <p:cNvSpPr>
            <a:spLocks noGrp="1" noChangeArrowheads="1"/>
          </p:cNvSpPr>
          <p:nvPr>
            <p:ph idx="1"/>
          </p:nvPr>
        </p:nvSpPr>
        <p:spPr bwMode="auto">
          <a:xfrm>
            <a:off x="323527" y="1052736"/>
            <a:ext cx="8563297" cy="5256584"/>
          </a:xfrm>
          <a:prstGeom prst="roundRect">
            <a:avLst>
              <a:gd name="adj" fmla="val 784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175" algn="ctr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20000"/>
              </a:spcAft>
            </a:pPr>
            <a:r>
              <a:rPr lang="ru-RU" altLang="ru-RU" sz="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1665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Программное обеспечение</a:t>
            </a: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F9C9E4-D1FC-4616-88EE-BD9EB14686B3}" type="slidenum">
              <a:rPr lang="ru-RU" altLang="ru-RU">
                <a:solidFill>
                  <a:schemeClr val="hlink"/>
                </a:solidFill>
              </a:rPr>
              <a:pPr eaLnBrk="1" hangingPunct="1"/>
              <a:t>8</a:t>
            </a:fld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272730"/>
            <a:ext cx="2628986" cy="244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AlphaServer</a:t>
            </a:r>
            <a:r>
              <a:rPr lang="en-US" sz="1600" dirty="0"/>
              <a:t>: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Управление работой альфа-спектрометрического комплекса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Подготовка, запуск измерений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Сохранение результатов проводятся автоматически, контроль оператора не требуется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0191" y="1272730"/>
            <a:ext cx="2586633" cy="244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СУБД </a:t>
            </a:r>
            <a:r>
              <a:rPr lang="en-US" sz="1600" dirty="0" err="1"/>
              <a:t>SQLServer</a:t>
            </a:r>
            <a:endParaRPr lang="ru-RU" sz="1600" dirty="0"/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Информация о поступивших пробах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Результаты калибровки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Измерения фоновых спектров</a:t>
            </a:r>
            <a:endParaRPr lang="en-US" sz="1400" dirty="0"/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Хранение результатов измерений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423" y="1264196"/>
            <a:ext cx="2369052" cy="245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Консоль оператора</a:t>
            </a:r>
            <a:endParaRPr lang="en-US" sz="1600" dirty="0"/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Программа предоставляет интерфейс пользователя для оператора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Подготовка спектрометра к измерениям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Запуск и остановка процесса измерения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592475" y="2310594"/>
            <a:ext cx="539365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760826" y="2310594"/>
            <a:ext cx="539365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00190" y="4293095"/>
            <a:ext cx="2586633" cy="201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Программа «Пробы»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Ввод информации о пробах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Просмотр и обработка результатов измерений</a:t>
            </a:r>
          </a:p>
          <a:p>
            <a:pPr indent="108000">
              <a:buFont typeface="Arial" panose="020B0604020202020204" pitchFamily="34" charset="0"/>
              <a:buChar char="•"/>
            </a:pPr>
            <a:r>
              <a:rPr lang="ru-RU" sz="1400" dirty="0"/>
              <a:t>Состояние спектрометров</a:t>
            </a:r>
            <a:endParaRPr lang="en-US" sz="1400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5400000">
            <a:off x="7323823" y="3843393"/>
            <a:ext cx="539365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683568" y="4090629"/>
            <a:ext cx="3474733" cy="22771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система ЦЗЛ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644008" y="4653136"/>
            <a:ext cx="1386500" cy="1152128"/>
          </a:xfrm>
          <a:prstGeom prst="rightArrow">
            <a:avLst>
              <a:gd name="adj1" fmla="val 59921"/>
              <a:gd name="adj2" fmla="val 3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Получение информации о пробах</a:t>
            </a:r>
          </a:p>
        </p:txBody>
      </p:sp>
    </p:spTree>
    <p:extLst>
      <p:ext uri="{BB962C8B-B14F-4D97-AF65-F5344CB8AC3E}">
        <p14:creationId xmlns:p14="http://schemas.microsoft.com/office/powerpoint/2010/main" val="35696802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-default">
  <a:themeElements>
    <a:clrScheme name="b-default 3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5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8E5"/>
      </a:accent5>
      <a:accent6>
        <a:srgbClr val="002C68"/>
      </a:accent6>
      <a:hlink>
        <a:srgbClr val="045FA3"/>
      </a:hlink>
      <a:folHlink>
        <a:srgbClr val="6CAED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19DAA012687142B601E70F2771E5D4" ma:contentTypeVersion="0" ma:contentTypeDescription="Создание документа." ma:contentTypeScope="" ma:versionID="f5a8eddb5590c4898964388b7c1068c8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76EE6E-7A68-4B43-8F30-FE0F043DCE2C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03612A88-633D-4A7B-8414-443828F3E64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08170A-BC69-44C3-B933-7B07F09ADA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7542</TotalTime>
  <Words>359</Words>
  <Application>Microsoft Office PowerPoint</Application>
  <PresentationFormat>Экран (4:3)</PresentationFormat>
  <Paragraphs>83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b-default</vt:lpstr>
      <vt:lpstr>Презентация PowerPoint</vt:lpstr>
      <vt:lpstr>Предпосылки: требования международных спецификаций</vt:lpstr>
      <vt:lpstr>Объемы работ</vt:lpstr>
      <vt:lpstr>Методики</vt:lpstr>
      <vt:lpstr>Альфа-спектрометр СЭА-ИК</vt:lpstr>
      <vt:lpstr>Альфа-спектрометрические комплексы</vt:lpstr>
      <vt:lpstr>Внешний вид комплекса</vt:lpstr>
      <vt:lpstr>Программное обеспечение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Неизвестный пользователь</cp:lastModifiedBy>
  <cp:revision>58</cp:revision>
  <dcterms:created xsi:type="dcterms:W3CDTF">2011-08-02T09:38:54Z</dcterms:created>
  <dcterms:modified xsi:type="dcterms:W3CDTF">2019-10-21T15:24:44Z</dcterms:modified>
</cp:coreProperties>
</file>